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6" d="100"/>
          <a:sy n="106" d="100"/>
        </p:scale>
        <p:origin x="115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7.png"/><Relationship Id="rId4" Type="http://schemas.openxmlformats.org/officeDocument/2006/relationships/image" Target="../media/image10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1.png"/><Relationship Id="rId4" Type="http://schemas.openxmlformats.org/officeDocument/2006/relationships/image" Target="../media/image11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5.png"/><Relationship Id="rId4" Type="http://schemas.openxmlformats.org/officeDocument/2006/relationships/image" Target="../media/image11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9.png"/><Relationship Id="rId4" Type="http://schemas.openxmlformats.org/officeDocument/2006/relationships/image" Target="../media/image11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5.png"/><Relationship Id="rId4" Type="http://schemas.openxmlformats.org/officeDocument/2006/relationships/image" Target="../media/image12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9.png"/><Relationship Id="rId4" Type="http://schemas.openxmlformats.org/officeDocument/2006/relationships/image" Target="../media/image12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3.png"/><Relationship Id="rId4" Type="http://schemas.openxmlformats.org/officeDocument/2006/relationships/image" Target="../media/image13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7.png"/><Relationship Id="rId4" Type="http://schemas.openxmlformats.org/officeDocument/2006/relationships/image" Target="../media/image13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1.png"/><Relationship Id="rId4" Type="http://schemas.openxmlformats.org/officeDocument/2006/relationships/image" Target="../media/image14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5.png"/><Relationship Id="rId4" Type="http://schemas.openxmlformats.org/officeDocument/2006/relationships/image" Target="../media/image14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9.png"/><Relationship Id="rId4" Type="http://schemas.openxmlformats.org/officeDocument/2006/relationships/image" Target="../media/image14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3.png"/><Relationship Id="rId4" Type="http://schemas.openxmlformats.org/officeDocument/2006/relationships/image" Target="../media/image15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7.png"/><Relationship Id="rId4" Type="http://schemas.openxmlformats.org/officeDocument/2006/relationships/image" Target="../media/image15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1.png"/><Relationship Id="rId4" Type="http://schemas.openxmlformats.org/officeDocument/2006/relationships/image" Target="../media/image16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5.png"/><Relationship Id="rId4" Type="http://schemas.openxmlformats.org/officeDocument/2006/relationships/image" Target="../media/image16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1.png"/><Relationship Id="rId4" Type="http://schemas.openxmlformats.org/officeDocument/2006/relationships/image" Target="../media/image17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5.png"/><Relationship Id="rId4" Type="http://schemas.openxmlformats.org/officeDocument/2006/relationships/image" Target="../media/image174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png"/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9.png"/><Relationship Id="rId4" Type="http://schemas.openxmlformats.org/officeDocument/2006/relationships/image" Target="../media/image178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3.png"/><Relationship Id="rId4" Type="http://schemas.openxmlformats.org/officeDocument/2006/relationships/image" Target="../media/image18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png"/><Relationship Id="rId2" Type="http://schemas.openxmlformats.org/officeDocument/2006/relationships/image" Target="../media/image184.pn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7.png"/><Relationship Id="rId2" Type="http://schemas.openxmlformats.org/officeDocument/2006/relationships/image" Target="../media/image18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9.png"/><Relationship Id="rId4" Type="http://schemas.openxmlformats.org/officeDocument/2006/relationships/image" Target="../media/image188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3.png"/><Relationship Id="rId4" Type="http://schemas.openxmlformats.org/officeDocument/2006/relationships/image" Target="../media/image19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5.png"/><Relationship Id="rId2" Type="http://schemas.openxmlformats.org/officeDocument/2006/relationships/image" Target="../media/image19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7.png"/><Relationship Id="rId4" Type="http://schemas.openxmlformats.org/officeDocument/2006/relationships/image" Target="../media/image196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9.png"/><Relationship Id="rId2" Type="http://schemas.openxmlformats.org/officeDocument/2006/relationships/image" Target="../media/image19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1.png"/><Relationship Id="rId4" Type="http://schemas.openxmlformats.org/officeDocument/2006/relationships/image" Target="../media/image200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3.png"/><Relationship Id="rId2" Type="http://schemas.openxmlformats.org/officeDocument/2006/relationships/image" Target="../media/image20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5.png"/><Relationship Id="rId4" Type="http://schemas.openxmlformats.org/officeDocument/2006/relationships/image" Target="../media/image204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png"/><Relationship Id="rId2" Type="http://schemas.openxmlformats.org/officeDocument/2006/relationships/image" Target="../media/image20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9.png"/><Relationship Id="rId4" Type="http://schemas.openxmlformats.org/officeDocument/2006/relationships/image" Target="../media/image20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pn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3.png"/><Relationship Id="rId4" Type="http://schemas.openxmlformats.org/officeDocument/2006/relationships/image" Target="../media/image212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png"/><Relationship Id="rId2" Type="http://schemas.openxmlformats.org/officeDocument/2006/relationships/image" Target="../media/image21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7.png"/><Relationship Id="rId4" Type="http://schemas.openxmlformats.org/officeDocument/2006/relationships/image" Target="../media/image216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9.png"/><Relationship Id="rId2" Type="http://schemas.openxmlformats.org/officeDocument/2006/relationships/image" Target="../media/image21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1.png"/><Relationship Id="rId4" Type="http://schemas.openxmlformats.org/officeDocument/2006/relationships/image" Target="../media/image220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3.png"/><Relationship Id="rId2" Type="http://schemas.openxmlformats.org/officeDocument/2006/relationships/image" Target="../media/image22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5.png"/><Relationship Id="rId4" Type="http://schemas.openxmlformats.org/officeDocument/2006/relationships/image" Target="../media/image224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7.png"/><Relationship Id="rId2" Type="http://schemas.openxmlformats.org/officeDocument/2006/relationships/image" Target="../media/image22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9.png"/><Relationship Id="rId4" Type="http://schemas.openxmlformats.org/officeDocument/2006/relationships/image" Target="../media/image228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1.png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2021-08-10_1628583753_MAIBrCl_PbCl2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Tuesday August 10 2021</a:t>
            </a:r>
            <a:br/>
            <a:r>
              <a:t>shenx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stoichiometry J-V Parameters by value,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stoichiometry J-V Parameters by value,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rsh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Yields, page 0</a:t>
            </a:r>
          </a:p>
        </p:txBody>
      </p:sp>
      <p:pic>
        <p:nvPicPr>
          <p:cNvPr id="3" name="Picture 2" descr="boxchart_yield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chart_yields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Steady-state power output, page 0</a:t>
            </a:r>
          </a:p>
        </p:txBody>
      </p:sp>
      <p:pic>
        <p:nvPicPr>
          <p:cNvPr id="3" name="Picture 2" descr="spo_4D9B_stoichiometry_contro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D9B_stoichiometry_contro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D9B_stoichiometry_contro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D9B_stoichiometry_contro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Steady-state power output, page 1</a:t>
            </a:r>
          </a:p>
        </p:txBody>
      </p:sp>
      <p:pic>
        <p:nvPicPr>
          <p:cNvPr id="3" name="Picture 2" descr="spo_4D9C_stoichiometry_control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D9C_stoichiometry_control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D9D_stoichiometry_5MACl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D9D_stoichiometry_5MACl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Steady-state power output, page 2</a:t>
            </a:r>
          </a:p>
        </p:txBody>
      </p:sp>
      <p:pic>
        <p:nvPicPr>
          <p:cNvPr id="3" name="Picture 2" descr="spo_4D9D_stoichiometry_5MACl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D9D_stoichiometry_5MACl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D9E_stoichiometry_5MACl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D9E_stoichiometry_5MACl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Steady-state power output, page 3</a:t>
            </a:r>
          </a:p>
        </p:txBody>
      </p:sp>
      <p:pic>
        <p:nvPicPr>
          <p:cNvPr id="3" name="Picture 2" descr="spo_4D9E_stoichiometry_5MACl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D9E_stoichiometry_5MACl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D9F_stoichiometry_5MAI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D9F_stoichiometry_5MAI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Steady-state power output, page 4</a:t>
            </a:r>
          </a:p>
        </p:txBody>
      </p:sp>
      <p:pic>
        <p:nvPicPr>
          <p:cNvPr id="3" name="Picture 2" descr="spo_4D9F_stoichiometry_5MAI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D9F_stoichiometry_5MAI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DA0_stoichiometry_5MAI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DA0_stoichiometry_5MAI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Steady-state power output, page 5</a:t>
            </a:r>
          </a:p>
        </p:txBody>
      </p:sp>
      <p:pic>
        <p:nvPicPr>
          <p:cNvPr id="3" name="Picture 2" descr="spo_4DA0_stoichiometry_5MAI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DA0_stoichiometry_5MAI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DA1_stoichiometry_5MABr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DA1_stoichiometry_5MABr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Steady-state power output, page 6</a:t>
            </a:r>
          </a:p>
        </p:txBody>
      </p:sp>
      <p:pic>
        <p:nvPicPr>
          <p:cNvPr id="3" name="Picture 2" descr="spo_4DA1_stoichiometry_5MABr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DA1_stoichiometry_5MABr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DA2_stoichiometry_5MABr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DA2_stoichiometry_5MABr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37160" y="18288"/>
          <a:ext cx="8869680" cy="6812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1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116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116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24021">
                <a:tc>
                  <a:txBody>
                    <a:bodyPr/>
                    <a:lstStyle/>
                    <a:p>
                      <a:r>
                        <a:t>label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sub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HTM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perovskite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ETM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metal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021">
                <a:tc>
                  <a:txBody>
                    <a:bodyPr/>
                    <a:lstStyle/>
                    <a:p>
                      <a:r>
                        <a:t>4D9B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4021">
                <a:tc>
                  <a:txBody>
                    <a:bodyPr/>
                    <a:lstStyle/>
                    <a:p>
                      <a:r>
                        <a:t>4D9C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021">
                <a:tc>
                  <a:txBody>
                    <a:bodyPr/>
                    <a:lstStyle/>
                    <a:p>
                      <a:r>
                        <a:t>4D9D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4021">
                <a:tc>
                  <a:txBody>
                    <a:bodyPr/>
                    <a:lstStyle/>
                    <a:p>
                      <a:r>
                        <a:t>4D9E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4021">
                <a:tc>
                  <a:txBody>
                    <a:bodyPr/>
                    <a:lstStyle/>
                    <a:p>
                      <a:r>
                        <a:t>4D9F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4021">
                <a:tc>
                  <a:txBody>
                    <a:bodyPr/>
                    <a:lstStyle/>
                    <a:p>
                      <a:r>
                        <a:t>4DA0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24021">
                <a:tc>
                  <a:txBody>
                    <a:bodyPr/>
                    <a:lstStyle/>
                    <a:p>
                      <a:r>
                        <a:t>4DA1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24021">
                <a:tc>
                  <a:txBody>
                    <a:bodyPr/>
                    <a:lstStyle/>
                    <a:p>
                      <a:r>
                        <a:t>4DA2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24021">
                <a:tc>
                  <a:txBody>
                    <a:bodyPr/>
                    <a:lstStyle/>
                    <a:p>
                      <a:r>
                        <a:t>4DA3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24021">
                <a:tc>
                  <a:txBody>
                    <a:bodyPr/>
                    <a:lstStyle/>
                    <a:p>
                      <a:r>
                        <a:t>4DA4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24021">
                <a:tc>
                  <a:txBody>
                    <a:bodyPr/>
                    <a:lstStyle/>
                    <a:p>
                      <a:r>
                        <a:t>4DA5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524028">
                <a:tc>
                  <a:txBody>
                    <a:bodyPr/>
                    <a:lstStyle/>
                    <a:p>
                      <a:r>
                        <a:t>4DA6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Steady-state power output, page 7</a:t>
            </a:r>
          </a:p>
        </p:txBody>
      </p:sp>
      <p:pic>
        <p:nvPicPr>
          <p:cNvPr id="3" name="Picture 2" descr="spo_4DA2_stoichiometry_5MABr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DA2_stoichiometry_5MABr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DA3_stoichiometry_5MAIBr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DA3_stoichiometry_5MAIBr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Steady-state power output, page 8</a:t>
            </a:r>
          </a:p>
        </p:txBody>
      </p:sp>
      <p:pic>
        <p:nvPicPr>
          <p:cNvPr id="3" name="Picture 2" descr="spo_4DA3_stoichiometry_5MAIBr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DA3_stoichiometry_5MAIBr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DA4_stoichiometry_5MAIBr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DA4_stoichiometry_5MAIBr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Steady-state power output, page 9</a:t>
            </a:r>
          </a:p>
        </p:txBody>
      </p:sp>
      <p:pic>
        <p:nvPicPr>
          <p:cNvPr id="3" name="Picture 2" descr="spo_4DA4_stoichiometry_5MAIBr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DA4_stoichiometry_5MAIBr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DA5_stoichiometry_5PbCl2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DA5_stoichiometry_5PbCl2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Steady-state power output, page 10</a:t>
            </a:r>
          </a:p>
        </p:txBody>
      </p:sp>
      <p:pic>
        <p:nvPicPr>
          <p:cNvPr id="3" name="Picture 2" descr="spo_4DA5_stoichiometry_5PbCl2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DA5_stoichiometry_5PbCl2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DA6_stoichiometry_5PbCl2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DA6_stoichiometry_5PbCl2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Steady-state power output, page 11</a:t>
            </a:r>
          </a:p>
        </p:txBody>
      </p:sp>
      <p:pic>
        <p:nvPicPr>
          <p:cNvPr id="3" name="Picture 2" descr="spo_4DA6_stoichiometry_5PbCl2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DA6_stoichiometry_5PbCl2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Steady-state Jsc, page 0</a:t>
            </a:r>
          </a:p>
        </p:txBody>
      </p:sp>
      <p:pic>
        <p:nvPicPr>
          <p:cNvPr id="3" name="Picture 2" descr="sjsc_4D9B_stoichiometry_contro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D9B_stoichiometry_contro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D9B_stoichiometry_contro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D9B_stoichiometry_contro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Steady-state Jsc, page 1</a:t>
            </a:r>
          </a:p>
        </p:txBody>
      </p:sp>
      <p:pic>
        <p:nvPicPr>
          <p:cNvPr id="3" name="Picture 2" descr="sjsc_4D9C_stoichiometry_control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D9C_stoichiometry_control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D9D_stoichiometry_5MACl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D9D_stoichiometry_5MACl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Steady-state Jsc, page 2</a:t>
            </a:r>
          </a:p>
        </p:txBody>
      </p:sp>
      <p:pic>
        <p:nvPicPr>
          <p:cNvPr id="3" name="Picture 2" descr="sjsc_4D9D_stoichiometry_5MACl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D9D_stoichiometry_5MACl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D9E_stoichiometry_5MACl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D9E_stoichiometry_5MACl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Steady-state Jsc, page 3</a:t>
            </a:r>
          </a:p>
        </p:txBody>
      </p:sp>
      <p:pic>
        <p:nvPicPr>
          <p:cNvPr id="3" name="Picture 2" descr="sjsc_4D9E_stoichiometry_5MACl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D9E_stoichiometry_5MACl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D9F_stoichiometry_5MAI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D9F_stoichiometry_5MAI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Steady-state Jsc, page 4</a:t>
            </a:r>
          </a:p>
        </p:txBody>
      </p:sp>
      <p:pic>
        <p:nvPicPr>
          <p:cNvPr id="3" name="Picture 2" descr="sjsc_4D9F_stoichiometry_5MAI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D9F_stoichiometry_5MAI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DA0_stoichiometry_5MAI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DA0_stoichiometry_5MAI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Measured illumination spectra</a:t>
            </a:r>
          </a:p>
        </p:txBody>
      </p:sp>
      <p:pic>
        <p:nvPicPr>
          <p:cNvPr id="3" name="Picture 2" descr="spectr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8686800" cy="65151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Steady-state Jsc, page 5</a:t>
            </a:r>
          </a:p>
        </p:txBody>
      </p:sp>
      <p:pic>
        <p:nvPicPr>
          <p:cNvPr id="3" name="Picture 2" descr="sjsc_4DA0_stoichiometry_5MAI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DA0_stoichiometry_5MAI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DA1_stoichiometry_5MABr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DA1_stoichiometry_5MABr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Steady-state Jsc, page 6</a:t>
            </a:r>
          </a:p>
        </p:txBody>
      </p:sp>
      <p:pic>
        <p:nvPicPr>
          <p:cNvPr id="3" name="Picture 2" descr="sjsc_4DA1_stoichiometry_5MABr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DA1_stoichiometry_5MABr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DA2_stoichiometry_5MABr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DA2_stoichiometry_5MABr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Steady-state Jsc, page 7</a:t>
            </a:r>
          </a:p>
        </p:txBody>
      </p:sp>
      <p:pic>
        <p:nvPicPr>
          <p:cNvPr id="3" name="Picture 2" descr="sjsc_4DA2_stoichiometry_5MABr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DA2_stoichiometry_5MABr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DA3_stoichiometry_5MAIBr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DA3_stoichiometry_5MAIBr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Steady-state Jsc, page 8</a:t>
            </a:r>
          </a:p>
        </p:txBody>
      </p:sp>
      <p:pic>
        <p:nvPicPr>
          <p:cNvPr id="3" name="Picture 2" descr="sjsc_4DA3_stoichiometry_5MAIBr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DA3_stoichiometry_5MAIBr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DA4_stoichiometry_5MAIBr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DA4_stoichiometry_5MAIBr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Steady-state Jsc, page 9</a:t>
            </a:r>
          </a:p>
        </p:txBody>
      </p:sp>
      <p:pic>
        <p:nvPicPr>
          <p:cNvPr id="3" name="Picture 2" descr="sjsc_4DA4_stoichiometry_5MAIBr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DA4_stoichiometry_5MAIBr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DA5_stoichiometry_5PbCl2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DA5_stoichiometry_5PbCl2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Steady-state Jsc, page 10</a:t>
            </a:r>
          </a:p>
        </p:txBody>
      </p:sp>
      <p:pic>
        <p:nvPicPr>
          <p:cNvPr id="3" name="Picture 2" descr="sjsc_4DA5_stoichiometry_5PbCl2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DA5_stoichiometry_5PbCl2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DA6_stoichiometry_5PbCl2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DA6_stoichiometry_5PbCl2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Steady-state Jsc, page 11</a:t>
            </a:r>
          </a:p>
        </p:txBody>
      </p:sp>
      <p:pic>
        <p:nvPicPr>
          <p:cNvPr id="3" name="Picture 2" descr="sjsc_4DA6_stoichiometry_5PbCl2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DA6_stoichiometry_5PbCl2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Steady-state Voc, page 0</a:t>
            </a:r>
          </a:p>
        </p:txBody>
      </p:sp>
      <p:pic>
        <p:nvPicPr>
          <p:cNvPr id="3" name="Picture 2" descr="svoc_4D9B_stoichiometry_contro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D9B_stoichiometry_contro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D9B_stoichiometry_contro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D9B_stoichiometry_contro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Steady-state Voc, page 1</a:t>
            </a:r>
          </a:p>
        </p:txBody>
      </p:sp>
      <p:pic>
        <p:nvPicPr>
          <p:cNvPr id="3" name="Picture 2" descr="svoc_4D9C_stoichiometry_control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D9C_stoichiometry_control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D9D_stoichiometry_5MACl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D9D_stoichiometry_5MACl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Steady-state Voc, page 2</a:t>
            </a:r>
          </a:p>
        </p:txBody>
      </p:sp>
      <p:pic>
        <p:nvPicPr>
          <p:cNvPr id="3" name="Picture 2" descr="svoc_4D9D_stoichiometry_5MACl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D9D_stoichiometry_5MACl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D9E_stoichiometry_5MACl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D9E_stoichiometry_5MACl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 Steady-state Parameters by label,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Steady-state Voc, page 3</a:t>
            </a:r>
          </a:p>
        </p:txBody>
      </p:sp>
      <p:pic>
        <p:nvPicPr>
          <p:cNvPr id="3" name="Picture 2" descr="svoc_4D9E_stoichiometry_5MACl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D9E_stoichiometry_5MACl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D9F_stoichiometry_5MAI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D9F_stoichiometry_5MAI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Steady-state Voc, page 4</a:t>
            </a:r>
          </a:p>
        </p:txBody>
      </p:sp>
      <p:pic>
        <p:nvPicPr>
          <p:cNvPr id="3" name="Picture 2" descr="svoc_4D9F_stoichiometry_5MAI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D9F_stoichiometry_5MAI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DA0_stoichiometry_5MAI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DA0_stoichiometry_5MAI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Steady-state Voc, page 5</a:t>
            </a:r>
          </a:p>
        </p:txBody>
      </p:sp>
      <p:pic>
        <p:nvPicPr>
          <p:cNvPr id="3" name="Picture 2" descr="svoc_4DA0_stoichiometry_5MAI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DA0_stoichiometry_5MAI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DA1_stoichiometry_5MABr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DA1_stoichiometry_5MABr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Steady-state Voc, page 6</a:t>
            </a:r>
          </a:p>
        </p:txBody>
      </p:sp>
      <p:pic>
        <p:nvPicPr>
          <p:cNvPr id="3" name="Picture 2" descr="svoc_4DA1_stoichiometry_5MABr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DA1_stoichiometry_5MABr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DA2_stoichiometry_5MABr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DA2_stoichiometry_5MABr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Steady-state Voc, page 7</a:t>
            </a:r>
          </a:p>
        </p:txBody>
      </p:sp>
      <p:pic>
        <p:nvPicPr>
          <p:cNvPr id="3" name="Picture 2" descr="svoc_4DA2_stoichiometry_5MABr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DA2_stoichiometry_5MABr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DA3_stoichiometry_5MAIBr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DA3_stoichiometry_5MAIBr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Steady-state Voc, page 8</a:t>
            </a:r>
          </a:p>
        </p:txBody>
      </p:sp>
      <p:pic>
        <p:nvPicPr>
          <p:cNvPr id="3" name="Picture 2" descr="svoc_4DA3_stoichiometry_5MAIBr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DA3_stoichiometry_5MAIBr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DA4_stoichiometry_5MAIBr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DA4_stoichiometry_5MAIBr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Steady-state Voc, page 9</a:t>
            </a:r>
          </a:p>
        </p:txBody>
      </p:sp>
      <p:pic>
        <p:nvPicPr>
          <p:cNvPr id="3" name="Picture 2" descr="svoc_4DA4_stoichiometry_5MAIBr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DA4_stoichiometry_5MAIBr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DA5_stoichiometry_5PbCl2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DA5_stoichiometry_5PbCl2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Steady-state Voc, page 10</a:t>
            </a:r>
          </a:p>
        </p:txBody>
      </p:sp>
      <p:pic>
        <p:nvPicPr>
          <p:cNvPr id="3" name="Picture 2" descr="svoc_4DA5_stoichiometry_5PbCl2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DA5_stoichiometry_5PbCl2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DA6_stoichiometry_5PbCl2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DA6_stoichiometry_5PbCl2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Steady-state Voc, page 11</a:t>
            </a:r>
          </a:p>
        </p:txBody>
      </p:sp>
      <p:pic>
        <p:nvPicPr>
          <p:cNvPr id="3" name="Picture 2" descr="svoc_4DA6_stoichiometry_5PbCl2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DA6_stoichiometry_5PbCl2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Best JV scans of every working pixel, page 0</a:t>
            </a:r>
          </a:p>
        </p:txBody>
      </p:sp>
      <p:pic>
        <p:nvPicPr>
          <p:cNvPr id="3" name="Picture 2" descr="jv_all_4D9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237537" cy="3257550"/>
          </a:xfrm>
          <a:prstGeom prst="rect">
            <a:avLst/>
          </a:prstGeom>
        </p:spPr>
      </p:pic>
      <p:pic>
        <p:nvPicPr>
          <p:cNvPr id="4" name="Picture 3" descr="jv_all_4D9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70995" cy="3257550"/>
          </a:xfrm>
          <a:prstGeom prst="rect">
            <a:avLst/>
          </a:prstGeom>
        </p:spPr>
      </p:pic>
      <p:pic>
        <p:nvPicPr>
          <p:cNvPr id="5" name="Picture 4" descr="jv_all_4D9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237537" cy="3257550"/>
          </a:xfrm>
          <a:prstGeom prst="rect">
            <a:avLst/>
          </a:prstGeom>
        </p:spPr>
      </p:pic>
      <p:pic>
        <p:nvPicPr>
          <p:cNvPr id="6" name="Picture 5" descr="jv_all_4D9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23753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 Steady-state Parameters by label,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Best JV scans of every working pixel, page 1</a:t>
            </a:r>
          </a:p>
        </p:txBody>
      </p:sp>
      <p:pic>
        <p:nvPicPr>
          <p:cNvPr id="3" name="Picture 2" descr="jv_all_4D9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237537" cy="3257550"/>
          </a:xfrm>
          <a:prstGeom prst="rect">
            <a:avLst/>
          </a:prstGeom>
        </p:spPr>
      </p:pic>
      <p:pic>
        <p:nvPicPr>
          <p:cNvPr id="4" name="Picture 3" descr="jv_all_4DA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70995" cy="3257550"/>
          </a:xfrm>
          <a:prstGeom prst="rect">
            <a:avLst/>
          </a:prstGeom>
        </p:spPr>
      </p:pic>
      <p:pic>
        <p:nvPicPr>
          <p:cNvPr id="5" name="Picture 4" descr="jv_all_4DA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70995" cy="3257550"/>
          </a:xfrm>
          <a:prstGeom prst="rect">
            <a:avLst/>
          </a:prstGeom>
        </p:spPr>
      </p:pic>
      <p:pic>
        <p:nvPicPr>
          <p:cNvPr id="6" name="Picture 5" descr="jv_all_4DA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70995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Best JV scans of every working pixel, page 2</a:t>
            </a:r>
          </a:p>
        </p:txBody>
      </p:sp>
      <p:pic>
        <p:nvPicPr>
          <p:cNvPr id="3" name="Picture 2" descr="jv_all_4DA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70995" cy="3257550"/>
          </a:xfrm>
          <a:prstGeom prst="rect">
            <a:avLst/>
          </a:prstGeom>
        </p:spPr>
      </p:pic>
      <p:pic>
        <p:nvPicPr>
          <p:cNvPr id="4" name="Picture 3" descr="jv_all_4DA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70995" cy="3257550"/>
          </a:xfrm>
          <a:prstGeom prst="rect">
            <a:avLst/>
          </a:prstGeom>
        </p:spPr>
      </p:pic>
      <p:pic>
        <p:nvPicPr>
          <p:cNvPr id="5" name="Picture 4" descr="jv_all_4DA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237537" cy="3257550"/>
          </a:xfrm>
          <a:prstGeom prst="rect">
            <a:avLst/>
          </a:prstGeom>
        </p:spPr>
      </p:pic>
      <p:pic>
        <p:nvPicPr>
          <p:cNvPr id="6" name="Picture 5" descr="jv_all_4DA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23753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Best pixel JVs, page 0</a:t>
            </a:r>
          </a:p>
        </p:txBody>
      </p:sp>
      <p:pic>
        <p:nvPicPr>
          <p:cNvPr id="3" name="Picture 2" descr="jv_best_stoichiometry_stoichiometr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jv_best_stoichiometry_stoichiometr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jv_best_stoichiometry_stoichiometry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jv_best_stoichiometry_stoichiometry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Best pixel JVs, page 1</a:t>
            </a:r>
          </a:p>
        </p:txBody>
      </p:sp>
      <p:pic>
        <p:nvPicPr>
          <p:cNvPr id="3" name="Picture 2" descr="jv_best_stoichiometry_stoichiometr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jv_best_stoichiometry_stoichiometr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All JV scans, page 0</a:t>
            </a:r>
          </a:p>
        </p:txBody>
      </p:sp>
      <p:pic>
        <p:nvPicPr>
          <p:cNvPr id="3" name="Picture 2" descr="jv_all_4D9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18457" cy="3257550"/>
          </a:xfrm>
          <a:prstGeom prst="rect">
            <a:avLst/>
          </a:prstGeom>
        </p:spPr>
      </p:pic>
      <p:pic>
        <p:nvPicPr>
          <p:cNvPr id="4" name="Picture 3" descr="jv_all_4D9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D9B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D9B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All JV scans, page 1</a:t>
            </a:r>
          </a:p>
        </p:txBody>
      </p:sp>
      <p:pic>
        <p:nvPicPr>
          <p:cNvPr id="3" name="Picture 2" descr="jv_all_4D9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D9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D9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D9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All JV scans, page 2</a:t>
            </a:r>
          </a:p>
        </p:txBody>
      </p:sp>
      <p:pic>
        <p:nvPicPr>
          <p:cNvPr id="3" name="Picture 2" descr="jv_all_4D9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D9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721481" cy="3257550"/>
          </a:xfrm>
          <a:prstGeom prst="rect">
            <a:avLst/>
          </a:prstGeom>
        </p:spPr>
      </p:pic>
      <p:pic>
        <p:nvPicPr>
          <p:cNvPr id="5" name="Picture 4" descr="jv_all_4D9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21481" cy="3257550"/>
          </a:xfrm>
          <a:prstGeom prst="rect">
            <a:avLst/>
          </a:prstGeom>
        </p:spPr>
      </p:pic>
      <p:pic>
        <p:nvPicPr>
          <p:cNvPr id="6" name="Picture 5" descr="jv_all_4D9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All JV scans, page 3</a:t>
            </a:r>
          </a:p>
        </p:txBody>
      </p:sp>
      <p:pic>
        <p:nvPicPr>
          <p:cNvPr id="3" name="Picture 2" descr="jv_all_4D9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D9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721481" cy="3257550"/>
          </a:xfrm>
          <a:prstGeom prst="rect">
            <a:avLst/>
          </a:prstGeom>
        </p:spPr>
      </p:pic>
      <p:pic>
        <p:nvPicPr>
          <p:cNvPr id="5" name="Picture 4" descr="jv_all_4D9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18457" cy="3257550"/>
          </a:xfrm>
          <a:prstGeom prst="rect">
            <a:avLst/>
          </a:prstGeom>
        </p:spPr>
      </p:pic>
      <p:pic>
        <p:nvPicPr>
          <p:cNvPr id="6" name="Picture 5" descr="jv_all_4D9F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All JV scans, page 4</a:t>
            </a:r>
          </a:p>
        </p:txBody>
      </p:sp>
      <p:pic>
        <p:nvPicPr>
          <p:cNvPr id="3" name="Picture 2" descr="jv_all_4D9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D9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721481" cy="3257550"/>
          </a:xfrm>
          <a:prstGeom prst="rect">
            <a:avLst/>
          </a:prstGeom>
        </p:spPr>
      </p:pic>
      <p:pic>
        <p:nvPicPr>
          <p:cNvPr id="5" name="Picture 4" descr="jv_all_4DA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21481" cy="3257550"/>
          </a:xfrm>
          <a:prstGeom prst="rect">
            <a:avLst/>
          </a:prstGeom>
        </p:spPr>
      </p:pic>
      <p:pic>
        <p:nvPicPr>
          <p:cNvPr id="6" name="Picture 5" descr="jv_all_4DA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All JV scans, page 5</a:t>
            </a:r>
          </a:p>
        </p:txBody>
      </p:sp>
      <p:pic>
        <p:nvPicPr>
          <p:cNvPr id="3" name="Picture 2" descr="jv_all_4DA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DA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DA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DA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 J-V Parameters by label,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All JV scans, page 6</a:t>
            </a:r>
          </a:p>
        </p:txBody>
      </p:sp>
      <p:pic>
        <p:nvPicPr>
          <p:cNvPr id="3" name="Picture 2" descr="jv_all_4DA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DA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DA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DA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All JV scans, page 7</a:t>
            </a:r>
          </a:p>
        </p:txBody>
      </p:sp>
      <p:pic>
        <p:nvPicPr>
          <p:cNvPr id="3" name="Picture 2" descr="jv_all_4DA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DA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DA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18457" cy="3257550"/>
          </a:xfrm>
          <a:prstGeom prst="rect">
            <a:avLst/>
          </a:prstGeom>
        </p:spPr>
      </p:pic>
      <p:pic>
        <p:nvPicPr>
          <p:cNvPr id="6" name="Picture 5" descr="jv_all_4DA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All JV scans, page 8</a:t>
            </a:r>
          </a:p>
        </p:txBody>
      </p:sp>
      <p:pic>
        <p:nvPicPr>
          <p:cNvPr id="3" name="Picture 2" descr="jv_all_4DA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DA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DA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18457" cy="3257550"/>
          </a:xfrm>
          <a:prstGeom prst="rect">
            <a:avLst/>
          </a:prstGeom>
        </p:spPr>
      </p:pic>
      <p:pic>
        <p:nvPicPr>
          <p:cNvPr id="6" name="Picture 5" descr="jv_all_4DA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All JV scans, page 9</a:t>
            </a:r>
          </a:p>
        </p:txBody>
      </p:sp>
      <p:pic>
        <p:nvPicPr>
          <p:cNvPr id="3" name="Picture 2" descr="jv_all_4DA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DA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DA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21481" cy="3257550"/>
          </a:xfrm>
          <a:prstGeom prst="rect">
            <a:avLst/>
          </a:prstGeom>
        </p:spPr>
      </p:pic>
      <p:pic>
        <p:nvPicPr>
          <p:cNvPr id="6" name="Picture 5" descr="jv_all_4DA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All JV scans, page 10</a:t>
            </a:r>
          </a:p>
        </p:txBody>
      </p:sp>
      <p:pic>
        <p:nvPicPr>
          <p:cNvPr id="3" name="Picture 2" descr="jv_all_4DA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DA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718457" cy="3257550"/>
          </a:xfrm>
          <a:prstGeom prst="rect">
            <a:avLst/>
          </a:prstGeom>
        </p:spPr>
      </p:pic>
      <p:pic>
        <p:nvPicPr>
          <p:cNvPr id="5" name="Picture 4" descr="jv_all_4DA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21481" cy="3257550"/>
          </a:xfrm>
          <a:prstGeom prst="rect">
            <a:avLst/>
          </a:prstGeom>
        </p:spPr>
      </p:pic>
      <p:pic>
        <p:nvPicPr>
          <p:cNvPr id="6" name="Picture 5" descr="jv_all_4DA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All JV scans, page 11</a:t>
            </a:r>
          </a:p>
        </p:txBody>
      </p:sp>
      <p:pic>
        <p:nvPicPr>
          <p:cNvPr id="3" name="Picture 2" descr="jv_all_4DA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DA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 J-V Parameters by label,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rsh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stoichiometry Steady-state Parameters by value,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tIns="91440" bIns="0" anchor="t"/>
          <a:lstStyle/>
          <a:p>
            <a:r>
              <a:rPr sz="1600" b="1"/>
              <a:t>stoichiometry Steady-state Parameters by value,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490</Words>
  <Application>Microsoft Office PowerPoint</Application>
  <PresentationFormat>On-screen Show (4:3)</PresentationFormat>
  <Paragraphs>143</Paragraphs>
  <Slides>65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68" baseType="lpstr">
      <vt:lpstr>Arial</vt:lpstr>
      <vt:lpstr>Calibri</vt:lpstr>
      <vt:lpstr>Office Theme</vt:lpstr>
      <vt:lpstr>2021-08-10_1628583753_MAIBrCl_PbCl2</vt:lpstr>
      <vt:lpstr>PowerPoint Presentation</vt:lpstr>
      <vt:lpstr>Measured illumination spectra</vt:lpstr>
      <vt:lpstr> Steady-state Parameters by label, page 0</vt:lpstr>
      <vt:lpstr> Steady-state Parameters by label, page 1</vt:lpstr>
      <vt:lpstr> J-V Parameters by label, page 0</vt:lpstr>
      <vt:lpstr> J-V Parameters by label, page 1</vt:lpstr>
      <vt:lpstr>stoichiometry Steady-state Parameters by value, page 0</vt:lpstr>
      <vt:lpstr>stoichiometry Steady-state Parameters by value, page 1</vt:lpstr>
      <vt:lpstr>stoichiometry J-V Parameters by value, page 0</vt:lpstr>
      <vt:lpstr>stoichiometry J-V Parameters by value, page 1</vt:lpstr>
      <vt:lpstr>Yields, page 0</vt:lpstr>
      <vt:lpstr>Steady-state power output, page 0</vt:lpstr>
      <vt:lpstr>Steady-state power output, page 1</vt:lpstr>
      <vt:lpstr>Steady-state power output, page 2</vt:lpstr>
      <vt:lpstr>Steady-state power output, page 3</vt:lpstr>
      <vt:lpstr>Steady-state power output, page 4</vt:lpstr>
      <vt:lpstr>Steady-state power output, page 5</vt:lpstr>
      <vt:lpstr>Steady-state power output, page 6</vt:lpstr>
      <vt:lpstr>Steady-state power output, page 7</vt:lpstr>
      <vt:lpstr>Steady-state power output, page 8</vt:lpstr>
      <vt:lpstr>Steady-state power output, page 9</vt:lpstr>
      <vt:lpstr>Steady-state power output, page 10</vt:lpstr>
      <vt:lpstr>Steady-state power output, page 11</vt:lpstr>
      <vt:lpstr>Steady-state Jsc, page 0</vt:lpstr>
      <vt:lpstr>Steady-state Jsc, page 1</vt:lpstr>
      <vt:lpstr>Steady-state Jsc, page 2</vt:lpstr>
      <vt:lpstr>Steady-state Jsc, page 3</vt:lpstr>
      <vt:lpstr>Steady-state Jsc, page 4</vt:lpstr>
      <vt:lpstr>Steady-state Jsc, page 5</vt:lpstr>
      <vt:lpstr>Steady-state Jsc, page 6</vt:lpstr>
      <vt:lpstr>Steady-state Jsc, page 7</vt:lpstr>
      <vt:lpstr>Steady-state Jsc, page 8</vt:lpstr>
      <vt:lpstr>Steady-state Jsc, page 9</vt:lpstr>
      <vt:lpstr>Steady-state Jsc, page 10</vt:lpstr>
      <vt:lpstr>Steady-state Jsc, page 11</vt:lpstr>
      <vt:lpstr>Steady-state Voc, page 0</vt:lpstr>
      <vt:lpstr>Steady-state Voc, page 1</vt:lpstr>
      <vt:lpstr>Steady-state Voc, page 2</vt:lpstr>
      <vt:lpstr>Steady-state Voc, page 3</vt:lpstr>
      <vt:lpstr>Steady-state Voc, page 4</vt:lpstr>
      <vt:lpstr>Steady-state Voc, page 5</vt:lpstr>
      <vt:lpstr>Steady-state Voc, page 6</vt:lpstr>
      <vt:lpstr>Steady-state Voc, page 7</vt:lpstr>
      <vt:lpstr>Steady-state Voc, page 8</vt:lpstr>
      <vt:lpstr>Steady-state Voc, page 9</vt:lpstr>
      <vt:lpstr>Steady-state Voc, page 10</vt:lpstr>
      <vt:lpstr>Steady-state Voc, page 11</vt:lpstr>
      <vt:lpstr>Best JV scans of every working pixel, page 0</vt:lpstr>
      <vt:lpstr>Best JV scans of every working pixel, page 1</vt:lpstr>
      <vt:lpstr>Best JV scans of every working pixel, page 2</vt:lpstr>
      <vt:lpstr>Best pixel JVs, page 0</vt:lpstr>
      <vt:lpstr>Best pixel JVs, page 1</vt:lpstr>
      <vt:lpstr>All JV scans, page 0</vt:lpstr>
      <vt:lpstr>All JV scans, page 1</vt:lpstr>
      <vt:lpstr>All JV scans, page 2</vt:lpstr>
      <vt:lpstr>All JV scans, page 3</vt:lpstr>
      <vt:lpstr>All JV scans, page 4</vt:lpstr>
      <vt:lpstr>All JV scans, page 5</vt:lpstr>
      <vt:lpstr>All JV scans, page 6</vt:lpstr>
      <vt:lpstr>All JV scans, page 7</vt:lpstr>
      <vt:lpstr>All JV scans, page 8</vt:lpstr>
      <vt:lpstr>All JV scans, page 9</vt:lpstr>
      <vt:lpstr>All JV scans, page 10</vt:lpstr>
      <vt:lpstr>All JV scans, page 11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2021-08-10_1628583753_MAIBrCl_PbCl2</dc:title>
  <dc:subject/>
  <dc:creator/>
  <cp:keywords/>
  <dc:description>generated using python-pptx</dc:description>
  <cp:lastModifiedBy>Xinyi Shen</cp:lastModifiedBy>
  <cp:revision>1</cp:revision>
  <dcterms:created xsi:type="dcterms:W3CDTF">2013-01-27T09:14:16Z</dcterms:created>
  <dcterms:modified xsi:type="dcterms:W3CDTF">2021-08-26T16:01:45Z</dcterms:modified>
  <cp:category/>
</cp:coreProperties>
</file>